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59" r:id="rId11"/>
  </p:sldIdLst>
  <p:sldSz cx="18288000" cy="10287000"/>
  <p:notesSz cx="6858000" cy="9144000"/>
  <p:embeddedFontLst>
    <p:embeddedFont>
      <p:font typeface="Nunito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gaUQBcmHqcC1Ph0M+P5Olq9R8V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e59357d443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g1e59357d443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f7f30118c4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1f7f30118c4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f7f30118c4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g1f7f30118c4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54774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69998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44002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683310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4732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f7f30118c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5" name="Google Shape;95;g1f7f30118c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58837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Calibri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 rot="5400000">
            <a:off x="5880450" y="-1884712"/>
            <a:ext cx="6527100" cy="157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 rot="5400000">
            <a:off x="10700250" y="2934938"/>
            <a:ext cx="8717700" cy="3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body" idx="1"/>
          </p:nvPr>
        </p:nvSpPr>
        <p:spPr>
          <a:xfrm rot="5400000">
            <a:off x="2699250" y="-894112"/>
            <a:ext cx="8717700" cy="116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>
            <a:spLocks noGrp="1"/>
          </p:cNvSpPr>
          <p:nvPr>
            <p:ph type="title"/>
          </p:nvPr>
        </p:nvSpPr>
        <p:spPr>
          <a:xfrm>
            <a:off x="1247775" y="2564607"/>
            <a:ext cx="15773400" cy="42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Calibri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3000"/>
              <a:buNone/>
              <a:defRPr sz="3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 sz="27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body" idx="1"/>
          </p:nvPr>
        </p:nvSpPr>
        <p:spPr>
          <a:xfrm>
            <a:off x="1257300" y="2738438"/>
            <a:ext cx="77724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2"/>
          </p:nvPr>
        </p:nvSpPr>
        <p:spPr>
          <a:xfrm>
            <a:off x="9258300" y="2738438"/>
            <a:ext cx="77724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>
            <a:spLocks noGrp="1"/>
          </p:cNvSpPr>
          <p:nvPr>
            <p:ph type="title"/>
          </p:nvPr>
        </p:nvSpPr>
        <p:spPr>
          <a:xfrm>
            <a:off x="1259682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body" idx="1"/>
          </p:nvPr>
        </p:nvSpPr>
        <p:spPr>
          <a:xfrm>
            <a:off x="1259682" y="2521745"/>
            <a:ext cx="7736700" cy="12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/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 b="1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2"/>
          </p:nvPr>
        </p:nvSpPr>
        <p:spPr>
          <a:xfrm>
            <a:off x="1259682" y="3757613"/>
            <a:ext cx="7736700" cy="55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body" idx="3"/>
          </p:nvPr>
        </p:nvSpPr>
        <p:spPr>
          <a:xfrm>
            <a:off x="9258300" y="2521745"/>
            <a:ext cx="7774800" cy="12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/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 b="1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body" idx="4"/>
          </p:nvPr>
        </p:nvSpPr>
        <p:spPr>
          <a:xfrm>
            <a:off x="9258300" y="3757613"/>
            <a:ext cx="7774800" cy="55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40005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marL="1371600" lvl="2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marL="1828800" lvl="3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marL="2286000" lvl="4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marL="2743200" lvl="5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marL="3200400" lvl="6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marL="3657600" lvl="7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marL="4114800" lvl="8" indent="-4000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1259682" y="685800"/>
            <a:ext cx="58983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7774782" y="1481138"/>
            <a:ext cx="9258300" cy="73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5334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marL="914400" lvl="1" indent="-4953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200"/>
              <a:buChar char="•"/>
              <a:defRPr sz="4200"/>
            </a:lvl2pPr>
            <a:lvl3pPr marL="1371600" lvl="2" indent="-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 sz="3600"/>
            </a:lvl3pPr>
            <a:lvl4pPr marL="1828800" lvl="3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marL="2286000" lvl="4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marL="2743200" lvl="5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6pPr>
            <a:lvl7pPr marL="3200400" lvl="6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7pPr>
            <a:lvl8pPr marL="3657600" lvl="7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8pPr>
            <a:lvl9pPr marL="4114800" lvl="8" indent="-4191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2"/>
          </p:nvPr>
        </p:nvSpPr>
        <p:spPr>
          <a:xfrm>
            <a:off x="1259682" y="3086100"/>
            <a:ext cx="5898300" cy="57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1259682" y="685800"/>
            <a:ext cx="5898300" cy="24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>
            <a:spLocks noGrp="1"/>
          </p:cNvSpPr>
          <p:nvPr>
            <p:ph type="pic" idx="2"/>
          </p:nvPr>
        </p:nvSpPr>
        <p:spPr>
          <a:xfrm>
            <a:off x="7774782" y="1481138"/>
            <a:ext cx="9258300" cy="73104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1259682" y="3086100"/>
            <a:ext cx="5898300" cy="57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  <a:defRPr sz="6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lvl1pPr marL="457200" marR="0" lvl="0" indent="-49530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Char char="•"/>
              <a:defRPr sz="4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572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191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e59357d443_0_56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</a:t>
            </a:r>
            <a:r>
              <a:rPr lang="pt-BR" sz="1700" dirty="0">
                <a:solidFill>
                  <a:schemeClr val="bg1"/>
                </a:solidFill>
                <a:latin typeface="Nunito" pitchFamily="2" charset="0"/>
              </a:rPr>
              <a:t>Rian Ramos, Matheus Santos, João Victor Ramos </a:t>
            </a:r>
            <a:endParaRPr sz="1700" b="1" i="0" u="none" strike="noStrike" cap="none" dirty="0">
              <a:solidFill>
                <a:schemeClr val="lt1"/>
              </a:solidFill>
              <a:latin typeface="Nunito" pitchFamily="2" charset="0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f7f30118c4_1_7"/>
          <p:cNvSpPr txBox="1"/>
          <p:nvPr/>
        </p:nvSpPr>
        <p:spPr>
          <a:xfrm>
            <a:off x="5219225" y="5691563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50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Obrigada!</a:t>
            </a:r>
            <a:endParaRPr sz="5000" b="1" i="0" u="none" strike="noStrike" cap="non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6" name="Google Shape;106;g1f7f30118c4_1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8263" y="3663025"/>
            <a:ext cx="3444326" cy="178102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1f7f30118c4_1_7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</a:t>
            </a:r>
            <a:endParaRPr sz="1700" b="1" i="0" u="none" strike="noStrike" cap="non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f7f30118c4_0_3"/>
          <p:cNvSpPr txBox="1"/>
          <p:nvPr/>
        </p:nvSpPr>
        <p:spPr>
          <a:xfrm>
            <a:off x="2345000" y="344750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36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D-Infra</a:t>
            </a:r>
            <a:endParaRPr sz="3600" b="1" i="0" u="none" strike="noStrike" cap="none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0" name="Google Shape;90;g1f7f30118c4_0_3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GRUPOSC</a:t>
            </a:r>
            <a:endParaRPr sz="1700" b="1" i="0" u="none" strike="noStrike" cap="non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1" name="Google Shape;91;g1f7f30118c4_0_3"/>
          <p:cNvPicPr preferRelativeResize="0"/>
          <p:nvPr/>
        </p:nvPicPr>
        <p:blipFill rotWithShape="1">
          <a:blip r:embed="rId4">
            <a:alphaModFix/>
          </a:blip>
          <a:srcRect t="-529" b="-3205"/>
          <a:stretch/>
        </p:blipFill>
        <p:spPr>
          <a:xfrm>
            <a:off x="1085400" y="344750"/>
            <a:ext cx="846649" cy="87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g1f7f30118c4_0_3"/>
          <p:cNvPicPr preferRelativeResize="0"/>
          <p:nvPr/>
        </p:nvPicPr>
        <p:blipFill rotWithShape="1">
          <a:blip r:embed="rId5">
            <a:alphaModFix/>
          </a:blip>
          <a:srcRect t="16184" b="16184"/>
          <a:stretch/>
        </p:blipFill>
        <p:spPr>
          <a:xfrm>
            <a:off x="15519582" y="529598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157BC1D-6132-45F4-ECB2-72A011E30D70}"/>
              </a:ext>
            </a:extLst>
          </p:cNvPr>
          <p:cNvSpPr txBox="1">
            <a:spLocks/>
          </p:cNvSpPr>
          <p:nvPr/>
        </p:nvSpPr>
        <p:spPr>
          <a:xfrm>
            <a:off x="4700433" y="2217026"/>
            <a:ext cx="8886884" cy="953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b" anchorCtr="0">
            <a:normAutofit fontScale="70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Calibri"/>
              <a:buNone/>
              <a:defRPr sz="9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7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dirty="0"/>
              <a:t>Gerenciador de inventário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AB1832-6D86-919A-12FE-C9F577E2A148}"/>
              </a:ext>
            </a:extLst>
          </p:cNvPr>
          <p:cNvSpPr txBox="1">
            <a:spLocks/>
          </p:cNvSpPr>
          <p:nvPr/>
        </p:nvSpPr>
        <p:spPr>
          <a:xfrm>
            <a:off x="1932048" y="3981245"/>
            <a:ext cx="13276575" cy="3612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953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572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191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just">
              <a:buFont typeface="Wingdings" panose="05000000000000000000" pitchFamily="2" charset="2"/>
              <a:buChar char="v"/>
            </a:pPr>
            <a:r>
              <a:rPr lang="pt-BR" dirty="0"/>
              <a:t>Um sistema que lista e gerencia as máquinas, servidores e qualquer componente que tenha um Mac </a:t>
            </a:r>
            <a:r>
              <a:rPr lang="pt-BR" dirty="0" err="1"/>
              <a:t>Address</a:t>
            </a:r>
            <a:r>
              <a:rPr lang="pt-BR" dirty="0"/>
              <a:t>, vai identificar o que cada componente é, com as especificações de hardware tipo de sistema embutido e até mesmo fazer testes para avaliação da performance do produto. O intuito desse sistema é auxiliar as empresas de ti que dão suporte em diversos setores de uma empresa, ajudando na organização da estrutura do cliente e no monitoramento do inventario.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304659" y="618703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r>
              <a:rPr lang="pt-BR" sz="3600" dirty="0"/>
              <a:t>Requisitos funcionais </a:t>
            </a: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</a:t>
            </a:r>
            <a:endParaRPr sz="1700" b="1" i="0" u="none" strike="noStrike" cap="non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69F3FB03-C80E-AECF-0933-6A5A3812E586}"/>
              </a:ext>
            </a:extLst>
          </p:cNvPr>
          <p:cNvSpPr txBox="1">
            <a:spLocks/>
          </p:cNvSpPr>
          <p:nvPr/>
        </p:nvSpPr>
        <p:spPr>
          <a:xfrm>
            <a:off x="1932047" y="2233019"/>
            <a:ext cx="11292881" cy="582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953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572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191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Capacidade de adicionar, editar e excluir equipamentos de TI no inventário, incluindo computadores, servidores, impressoras, entre outros;</a:t>
            </a:r>
          </a:p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Registro de informações detalhadas sobre cada equipamento, como marca, modelo, número de série, configuração de hardware e software, entre outros;</a:t>
            </a:r>
          </a:p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Capacidade de gerenciar diferentes locais de armazenamento e rastrear a quantidade de cada equipamento em cada local;</a:t>
            </a:r>
          </a:p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Capacidade de gerenciar o ciclo de vida dos equipamentos, incluindo data de compra, data de instalação</a:t>
            </a:r>
          </a:p>
          <a:p>
            <a:endParaRPr lang="pt-B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304659" y="618703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r>
              <a:rPr lang="pt-BR" sz="3600" dirty="0"/>
              <a:t>Requisitos não funcionais </a:t>
            </a: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</a:t>
            </a:r>
            <a:endParaRPr sz="1700" b="1" i="0" u="none" strike="noStrike" cap="non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632A832C-58EE-BB32-F64D-2B5682B14B28}"/>
              </a:ext>
            </a:extLst>
          </p:cNvPr>
          <p:cNvSpPr txBox="1">
            <a:spLocks/>
          </p:cNvSpPr>
          <p:nvPr/>
        </p:nvSpPr>
        <p:spPr>
          <a:xfrm>
            <a:off x="1932047" y="2235667"/>
            <a:ext cx="12968883" cy="6566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953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572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191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Usabilidade: o sistema deve ser fácil de usar e ter uma interface amigável;</a:t>
            </a:r>
          </a:p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Performance: o sistema deve ser capaz de lidar com grandes volumes de dados e ter uma resposta rápida;</a:t>
            </a:r>
          </a:p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Confiabilidade: o sistema deve ser capaz de lidar com falhas e garantir a integridade dos dados;</a:t>
            </a:r>
          </a:p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Escalabilidade: o sistema deve ser capaz de lidar com um aumento no volume de dados ou usuários;</a:t>
            </a:r>
          </a:p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Segurança: o sistema deve garantir a segurança dos dados e ter um mecanismo de backup para evitar perda de dados;</a:t>
            </a:r>
          </a:p>
          <a:p>
            <a:pPr algn="l" fontAlgn="base">
              <a:lnSpc>
                <a:spcPct val="150000"/>
              </a:lnSpc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pt-BR" sz="33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Portabilidade: o sistema deve ser capaz de ser executado em diferentes plataformas e dispositivos.</a:t>
            </a:r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67048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304659" y="618703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lvl="1"/>
            <a:r>
              <a:rPr lang="pt-BR" sz="3600" dirty="0"/>
              <a:t>Diagrama de caso de uso </a:t>
            </a: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</a:t>
            </a:r>
            <a:endParaRPr sz="1700" b="1" i="0" u="none" strike="noStrike" cap="non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6932879E-AA14-8981-7EB8-4A955484F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389" y="1308270"/>
            <a:ext cx="10394576" cy="8161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297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247026" y="470179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lvl="1"/>
            <a:r>
              <a:rPr lang="pt-BR" sz="3600" dirty="0"/>
              <a:t>Diagrama de Classe</a:t>
            </a: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</a:t>
            </a:r>
            <a:endParaRPr sz="1700" b="1" i="0" u="none" strike="noStrike" cap="non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BA0C8A1-B191-AF11-4437-AD228B7FB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3655" y="1253542"/>
            <a:ext cx="8395557" cy="818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3188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247026" y="470179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lvl="1"/>
            <a:r>
              <a:rPr lang="pt-BR" sz="3600" dirty="0"/>
              <a:t>Diagrama Sequencial </a:t>
            </a: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</a:t>
            </a:r>
            <a:endParaRPr sz="1700" b="1" i="0" u="none" strike="noStrike" cap="non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90EAC3-4F1C-A296-77B5-7E8C07097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283" y="1577042"/>
            <a:ext cx="17857694" cy="7760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975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247026" y="470179"/>
            <a:ext cx="10178056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lvl="1"/>
            <a:r>
              <a:rPr lang="pt-BR" sz="3600" dirty="0"/>
              <a:t>Diagrama de entidade e relacionamento </a:t>
            </a: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</a:t>
            </a:r>
            <a:endParaRPr sz="1700" b="1" i="0" u="none" strike="noStrike" cap="non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16526A4-7F38-FD6D-F7E8-CFF02BC0D4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392" y="1739606"/>
            <a:ext cx="16660869" cy="7112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869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f7f30118c4_0_11"/>
          <p:cNvPicPr preferRelativeResize="0"/>
          <p:nvPr/>
        </p:nvPicPr>
        <p:blipFill rotWithShape="1">
          <a:blip r:embed="rId3">
            <a:alphaModFix/>
          </a:blip>
          <a:srcRect r="-8003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1f7f30118c4_0_11"/>
          <p:cNvSpPr txBox="1"/>
          <p:nvPr/>
        </p:nvSpPr>
        <p:spPr>
          <a:xfrm>
            <a:off x="2247026" y="470179"/>
            <a:ext cx="10178056" cy="9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lvl="1"/>
            <a:r>
              <a:rPr lang="pt-BR" sz="3600" dirty="0"/>
              <a:t>Implantação do sistema</a:t>
            </a:r>
          </a:p>
        </p:txBody>
      </p:sp>
      <p:pic>
        <p:nvPicPr>
          <p:cNvPr id="99" name="Google Shape;99;g1f7f30118c4_0_11"/>
          <p:cNvPicPr preferRelativeResize="0"/>
          <p:nvPr/>
        </p:nvPicPr>
        <p:blipFill rotWithShape="1">
          <a:blip r:embed="rId4">
            <a:alphaModFix/>
          </a:blip>
          <a:srcRect t="16184" b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f7f30118c4_0_1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75" tIns="68575" rIns="1371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lang="pt-BR" sz="1700" b="1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UC - NOME DA UC     |     PROFESSORES: NOMES PROFESSORES     |     INTEGRANTES: NOME DOS INTEGRANTES DOS GRUPOS</a:t>
            </a:r>
            <a:endParaRPr sz="1700" b="1" i="0" u="none" strike="noStrike" cap="non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974EE-7F86-28C8-9270-B11FD66BF589}"/>
              </a:ext>
            </a:extLst>
          </p:cNvPr>
          <p:cNvSpPr txBox="1">
            <a:spLocks/>
          </p:cNvSpPr>
          <p:nvPr/>
        </p:nvSpPr>
        <p:spPr>
          <a:xfrm>
            <a:off x="1932047" y="2091824"/>
            <a:ext cx="14232906" cy="6103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68550" rIns="137150" bIns="6855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95300" algn="ctr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572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191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000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3300" dirty="0"/>
              <a:t> Modelo de desenvolvimento ágil seria o ideal pois permite uma resposta rápida a mudanças de requisitos, o envolvimento constante do cliente e a entrega contínua de valor. </a:t>
            </a:r>
          </a:p>
          <a:p>
            <a:pPr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pt-BR" sz="3300" dirty="0"/>
              <a:t>Um sistema de código aberto para deixar como uma plataforma mais livre para customização e a colaboração com a comunidade de desenvolvedores.</a:t>
            </a:r>
          </a:p>
        </p:txBody>
      </p:sp>
    </p:spTree>
    <p:extLst>
      <p:ext uri="{BB962C8B-B14F-4D97-AF65-F5344CB8AC3E}">
        <p14:creationId xmlns:p14="http://schemas.microsoft.com/office/powerpoint/2010/main" val="18040142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543</Words>
  <Application>Microsoft Office PowerPoint</Application>
  <PresentationFormat>Personalizar</PresentationFormat>
  <Paragraphs>33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Wingdings</vt:lpstr>
      <vt:lpstr>Nunito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JONATHAN GUIMARAES DE CARVALHO</dc:creator>
  <cp:lastModifiedBy>rian ramos</cp:lastModifiedBy>
  <cp:revision>1</cp:revision>
  <dcterms:created xsi:type="dcterms:W3CDTF">2023-06-20T18:44:49Z</dcterms:created>
  <dcterms:modified xsi:type="dcterms:W3CDTF">2024-06-16T17:47:45Z</dcterms:modified>
</cp:coreProperties>
</file>